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5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>
        <p:scale>
          <a:sx n="38" d="100"/>
          <a:sy n="38" d="100"/>
        </p:scale>
        <p:origin x="42" y="1524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3BEAB7-1F78-4E0E-9F07-B83D1880BA62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8DE63-52F5-433B-B3C9-F3C0B43C8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AD3B16-ADE0-4BEC-A9A5-2AEFD703CC11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5880C6-6CC8-43DE-8D66-46BBFB059B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51DD4F-D83E-4C00-B7AF-0F29671D87CD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AA7178-1D44-45B5-AFB6-3B17C789E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87734A-1CF9-47D5-91A7-745806E2C834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DD5528-FA43-4C1B-804A-294DBFB77D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841E4E-71D7-40D2-B580-1CDC501EA92A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66506D-6FD2-461D-963A-745C36BBC5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ACBBE-EF92-4A3A-B2B1-6A31E84944FD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4D4454-8A1F-4890-8CF7-F0D08B48EB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504263-A941-4335-B772-99C678B0C14B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8CD7D1-97BE-43F7-9849-A8B9B4D5AD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E0A9AE-00B9-4555-9987-B4E0F957D21E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5D8E55-FC14-4B66-9546-84BFAEF49F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BB516F-217C-462F-8BCD-F9A79B878EA2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6C9ED9-444E-4E33-9777-BCDEFEE091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3AC10D-9666-4C1E-B9B3-6C445A94FF66}" type="datetimeFigureOut">
              <a:rPr lang="pt-BR"/>
              <a:pPr>
                <a:defRPr/>
              </a:pPr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2ED6B5-CCA9-4AAF-8262-0914DB7B3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5231" r="11155" b="14394"/>
          <a:stretch/>
        </p:blipFill>
        <p:spPr>
          <a:xfrm>
            <a:off x="9344025" y="13235578"/>
            <a:ext cx="13716000" cy="21229245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99" y="11662144"/>
            <a:ext cx="10374973" cy="26646412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530" r="11654" b="13931"/>
          <a:stretch/>
        </p:blipFill>
        <p:spPr>
          <a:xfrm>
            <a:off x="21672067" y="31479939"/>
            <a:ext cx="10374973" cy="1194171"/>
          </a:xfrm>
          <a:prstGeom prst="rect">
            <a:avLst/>
          </a:prstGeom>
        </p:spPr>
      </p:pic>
      <p:pic>
        <p:nvPicPr>
          <p:cNvPr id="65" name="Imagem 6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6" y="32674110"/>
            <a:ext cx="10374973" cy="5634446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530" r="11654" b="13931"/>
          <a:stretch/>
        </p:blipFill>
        <p:spPr>
          <a:xfrm>
            <a:off x="21672069" y="28252737"/>
            <a:ext cx="10374973" cy="1194171"/>
          </a:xfrm>
          <a:prstGeom prst="rect">
            <a:avLst/>
          </a:prstGeom>
        </p:spPr>
      </p:pic>
      <p:pic>
        <p:nvPicPr>
          <p:cNvPr id="62" name="Imagem 6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8" y="29446908"/>
            <a:ext cx="10374973" cy="1795489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530" r="11654" b="13931"/>
          <a:stretch/>
        </p:blipFill>
        <p:spPr>
          <a:xfrm>
            <a:off x="21672070" y="18638836"/>
            <a:ext cx="10374973" cy="1194171"/>
          </a:xfrm>
          <a:prstGeom prst="rect">
            <a:avLst/>
          </a:prstGeo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69" y="19833007"/>
            <a:ext cx="10374973" cy="8034389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530" r="11654" b="13931"/>
          <a:stretch/>
        </p:blipFill>
        <p:spPr>
          <a:xfrm>
            <a:off x="21672071" y="10467974"/>
            <a:ext cx="10374973" cy="1194171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070" y="11662145"/>
            <a:ext cx="10374973" cy="6484171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8" y="22036690"/>
            <a:ext cx="10374973" cy="1627186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8" y="11662145"/>
            <a:ext cx="10374973" cy="8797555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" y="20601385"/>
            <a:ext cx="11959876" cy="166925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4530" r="11654" b="13931"/>
          <a:stretch/>
        </p:blipFill>
        <p:spPr>
          <a:xfrm>
            <a:off x="269859" y="10467974"/>
            <a:ext cx="10374973" cy="1194171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4242" r="11475" b="12156"/>
          <a:stretch/>
        </p:blipFill>
        <p:spPr>
          <a:xfrm>
            <a:off x="11018176" y="10467974"/>
            <a:ext cx="10374973" cy="1228625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648297" y="5760940"/>
            <a:ext cx="31062612" cy="38164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1217676" y="7669152"/>
            <a:ext cx="30545087" cy="153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/>
            <a:r>
              <a:rPr lang="pt-BR" sz="32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OLIVEIRA, R.</a:t>
            </a:r>
            <a:r>
              <a:rPr lang="pt-BR" sz="3200" b="1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</a:t>
            </a:r>
            <a:r>
              <a:rPr lang="pt-BR" sz="32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; ALBUQUERQUE, S.</a:t>
            </a:r>
            <a:r>
              <a:rPr lang="pt-BR" sz="3200" b="1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</a:t>
            </a:r>
          </a:p>
          <a:p>
            <a:pPr marL="1619250" indent="-1619250" algn="ctr" defTabSz="692150"/>
            <a:r>
              <a:rPr lang="pt-BR" sz="2800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1.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Bibliotecária, Instituto Federal de Educação, Ciência e Tecnologia do Tocantins – Campus Palmas, oliveira@ xxx.com.br;</a:t>
            </a:r>
          </a:p>
          <a:p>
            <a:pPr marL="1619250" indent="-1619250" algn="ctr" defTabSz="692150"/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</a:t>
            </a:r>
            <a:r>
              <a:rPr lang="pt-BR" sz="2800" baseline="30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2. 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Prof. Dr. Letras, Instituto Federal de Educação, Ciência e Tecnologia do Tocantins – Campus Palmas, albuquerque@xxx.com.br</a:t>
            </a:r>
            <a:r>
              <a:rPr lang="pt-BR" sz="31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.</a:t>
            </a: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858625" y="29956125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tahoma, verdana, arial"/>
                <a:ea typeface="ＭＳ Ｐゴシック"/>
                <a:cs typeface="Times New Roman" pitchFamily="18" charset="0"/>
              </a:rPr>
              <a:t> </a:t>
            </a:r>
            <a:endParaRPr lang="pt-BR" sz="31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360337" y="5815512"/>
            <a:ext cx="29595763" cy="24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spcBef>
                <a:spcPct val="50000"/>
              </a:spcBef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TÍTULO: </a:t>
            </a:r>
            <a:r>
              <a:rPr lang="en-US" sz="3800" b="1" dirty="0" err="1" smtClean="0">
                <a:solidFill>
                  <a:schemeClr val="bg1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Subtítulo</a:t>
            </a:r>
            <a:endParaRPr lang="en-US" sz="3800" b="1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algn="ctr" defTabSz="692150">
              <a:spcBef>
                <a:spcPct val="50000"/>
              </a:spcBef>
            </a:pPr>
            <a:endParaRPr lang="en-US" sz="3800" b="1" dirty="0" smtClean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algn="ctr" defTabSz="692150">
              <a:spcBef>
                <a:spcPct val="50000"/>
              </a:spcBef>
            </a:pPr>
            <a:endParaRPr lang="en-US" sz="3800" b="1" dirty="0">
              <a:solidFill>
                <a:schemeClr val="bg1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tahoma, verdana, arial"/>
              <a:ea typeface="ＭＳ Ｐゴシック"/>
              <a:cs typeface="Times New Roman" pitchFamily="18" charset="0"/>
            </a:endParaRPr>
          </a:p>
        </p:txBody>
      </p: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491182" y="22817138"/>
            <a:ext cx="99298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O pôster deverá conter informações referentes ao artigo apresentado ao congresso para avaliação.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As informações apresentadas no pôster devem ser concisas e claras.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Este modelo já se encontra na formatação sugerida.</a:t>
            </a:r>
          </a:p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BR" sz="3000">
                <a:latin typeface="Calibri" pitchFamily="34" charset="0"/>
              </a:rPr>
              <a:t>Será obrigatória a presença de um dos autores no horário de apresentação do pôster.</a:t>
            </a:r>
            <a:endParaRPr lang="pt-PT" sz="3000">
              <a:solidFill>
                <a:srgbClr val="000000"/>
              </a:solidFill>
              <a:latin typeface="Calibri" pitchFamily="34" charset="0"/>
            </a:endParaRPr>
          </a:p>
          <a:p>
            <a:pPr algn="just" defTabSz="692150">
              <a:spcBef>
                <a:spcPct val="50000"/>
              </a:spcBef>
            </a:pPr>
            <a:endParaRPr lang="pt-PT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2" name="Text Box 3930"/>
          <p:cNvSpPr txBox="1">
            <a:spLocks noChangeArrowheads="1"/>
          </p:cNvSpPr>
          <p:nvPr/>
        </p:nvSpPr>
        <p:spPr bwMode="auto">
          <a:xfrm>
            <a:off x="11135370" y="25174575"/>
            <a:ext cx="1007903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r>
              <a:rPr lang="pt-BR" sz="2100" b="1">
                <a:latin typeface="Calibri" pitchFamily="34" charset="0"/>
              </a:rPr>
              <a:t>Figura 1 – </a:t>
            </a:r>
            <a:r>
              <a:rPr lang="pt-BR" sz="2100">
                <a:latin typeface="Calibri" pitchFamily="34" charset="0"/>
              </a:rPr>
              <a:t>Localização dos </a:t>
            </a:r>
            <a:r>
              <a:rPr lang="pt-BR" sz="2100" i="1">
                <a:latin typeface="Calibri" pitchFamily="34" charset="0"/>
              </a:rPr>
              <a:t>campi e dos pólos de Educação a Distância do Instituto Federal </a:t>
            </a:r>
            <a:r>
              <a:rPr lang="pt-BR" sz="2100">
                <a:latin typeface="Calibri" pitchFamily="34" charset="0"/>
              </a:rPr>
              <a:t>do Tocantins</a:t>
            </a:r>
            <a:r>
              <a:rPr lang="pt-BR" sz="2100" b="1">
                <a:latin typeface="Calibri" pitchFamily="34" charset="0"/>
              </a:rPr>
              <a:t>. </a:t>
            </a: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21825197" y="12097644"/>
            <a:ext cx="10049919" cy="194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968375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O pôster deve ser legível a uma distância de pelo menos 1 m.</a:t>
            </a:r>
          </a:p>
          <a:p>
            <a:pPr algn="just" defTabSz="968375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Deve-se evitar o uso de citações e notas de rodapé.</a:t>
            </a:r>
          </a:p>
          <a:p>
            <a:pPr algn="just" defTabSz="968375">
              <a:spcBef>
                <a:spcPct val="50000"/>
              </a:spcBef>
              <a:buFont typeface="Arial" charset="0"/>
              <a:buNone/>
            </a:pPr>
            <a:endParaRPr lang="pt-BR" sz="3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1889638" y="20459700"/>
            <a:ext cx="9872663" cy="663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968375">
              <a:spcBef>
                <a:spcPct val="50000"/>
              </a:spcBef>
            </a:pPr>
            <a:r>
              <a:rPr lang="pt-BR" sz="3000" dirty="0">
                <a:solidFill>
                  <a:srgbClr val="000000"/>
                </a:solidFill>
                <a:latin typeface="Calibri" pitchFamily="34" charset="0"/>
              </a:rPr>
              <a:t>O último item deve efetuar o fechamento do conteúdo apresentado.</a:t>
            </a:r>
          </a:p>
          <a:p>
            <a:pPr algn="just" defTabSz="968375">
              <a:spcAft>
                <a:spcPts val="600"/>
              </a:spcAft>
            </a:pPr>
            <a:r>
              <a:rPr lang="pt-BR" sz="3000" dirty="0">
                <a:latin typeface="Calibri" pitchFamily="34" charset="0"/>
              </a:rPr>
              <a:t>Acima de tudo, um bom pôster deve ter pouco texto. Não tão pouco quanto uma apresentação de slides, porém bem menos do que um artigo. É preferível usar frases telegráficas, diretas e curtas, organizadas em tópicos, ao invés de orações longas e estruturas complexas. </a:t>
            </a:r>
          </a:p>
          <a:p>
            <a:pPr algn="just" defTabSz="968375"/>
            <a:r>
              <a:rPr lang="pt-BR" sz="3000" dirty="0">
                <a:latin typeface="Calibri" pitchFamily="34" charset="0"/>
              </a:rPr>
              <a:t>Deve-se concluir somente o que foi comprovado, com interpretação lógica, não cabendo opiniões próprias ou análises não investigadas. </a:t>
            </a:r>
          </a:p>
          <a:p>
            <a:pPr algn="just" defTabSz="968375"/>
            <a:r>
              <a:rPr lang="pt-BR" sz="3000" dirty="0">
                <a:latin typeface="Calibri" pitchFamily="34" charset="0"/>
              </a:rPr>
              <a:t>As conclusões de qualquer trabalho científico devem responder aos objetivos propostos do mesmo. Deve ser apresentada, preferencialmente, em tópicos.</a:t>
            </a:r>
          </a:p>
          <a:p>
            <a:pPr algn="just" defTabSz="968375"/>
            <a:endParaRPr lang="pt-BR" sz="3000" dirty="0">
              <a:latin typeface="Calibri" pitchFamily="34" charset="0"/>
            </a:endParaRPr>
          </a:p>
        </p:txBody>
      </p:sp>
      <p:sp>
        <p:nvSpPr>
          <p:cNvPr id="13325" name="Text Box 3661"/>
          <p:cNvSpPr txBox="1">
            <a:spLocks noChangeArrowheads="1"/>
          </p:cNvSpPr>
          <p:nvPr/>
        </p:nvSpPr>
        <p:spPr bwMode="auto">
          <a:xfrm>
            <a:off x="21889639" y="33051750"/>
            <a:ext cx="987266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i="1" dirty="0">
                <a:latin typeface="Calibri" pitchFamily="34" charset="0"/>
              </a:rPr>
              <a:t>Listar as referências citadas no texto de acordo com as normas da ABNT NBR 6023. Sugere-se a utilização de, no máximo, 5 referências no pôster.</a:t>
            </a:r>
          </a:p>
          <a:p>
            <a:pPr algn="just" defTabSz="655638">
              <a:spcBef>
                <a:spcPct val="50000"/>
              </a:spcBef>
            </a:pPr>
            <a:r>
              <a:rPr lang="en-US" sz="3000" dirty="0">
                <a:latin typeface="Calibri" pitchFamily="34" charset="0"/>
              </a:rPr>
              <a:t>ASSOCIAÇÃO BRASILEIRA DE NORMAS TÉCNICAS. </a:t>
            </a:r>
            <a:r>
              <a:rPr lang="en-US" sz="3000" b="1" dirty="0">
                <a:latin typeface="Calibri" pitchFamily="34" charset="0"/>
              </a:rPr>
              <a:t>NBR 15437</a:t>
            </a:r>
            <a:r>
              <a:rPr lang="en-US" sz="3000" dirty="0">
                <a:latin typeface="Calibri" pitchFamily="34" charset="0"/>
              </a:rPr>
              <a:t> : </a:t>
            </a:r>
            <a:r>
              <a:rPr lang="en-US" sz="3000" dirty="0" err="1">
                <a:latin typeface="Calibri" pitchFamily="34" charset="0"/>
              </a:rPr>
              <a:t>Informação</a:t>
            </a:r>
            <a:r>
              <a:rPr lang="en-US" sz="3000" dirty="0">
                <a:latin typeface="Calibri" pitchFamily="34" charset="0"/>
              </a:rPr>
              <a:t> e </a:t>
            </a:r>
            <a:r>
              <a:rPr lang="en-US" sz="3000" dirty="0" err="1">
                <a:latin typeface="Calibri" pitchFamily="34" charset="0"/>
              </a:rPr>
              <a:t>documentação</a:t>
            </a:r>
            <a:r>
              <a:rPr lang="en-US" sz="3000" dirty="0">
                <a:latin typeface="Calibri" pitchFamily="34" charset="0"/>
              </a:rPr>
              <a:t>:  </a:t>
            </a:r>
            <a:r>
              <a:rPr lang="en-US" sz="3000" dirty="0" err="1">
                <a:latin typeface="Calibri" pitchFamily="34" charset="0"/>
              </a:rPr>
              <a:t>Pôsteres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técnicos</a:t>
            </a:r>
            <a:r>
              <a:rPr lang="en-US" sz="3000" dirty="0">
                <a:latin typeface="Calibri" pitchFamily="34" charset="0"/>
              </a:rPr>
              <a:t> e </a:t>
            </a:r>
            <a:r>
              <a:rPr lang="en-US" sz="3000" dirty="0" err="1">
                <a:latin typeface="Calibri" pitchFamily="34" charset="0"/>
              </a:rPr>
              <a:t>científicos</a:t>
            </a:r>
            <a:r>
              <a:rPr lang="en-US" sz="3000" dirty="0">
                <a:latin typeface="Calibri" pitchFamily="34" charset="0"/>
              </a:rPr>
              <a:t>: </a:t>
            </a:r>
            <a:r>
              <a:rPr lang="en-US" sz="3000" dirty="0" err="1">
                <a:latin typeface="Calibri" pitchFamily="34" charset="0"/>
              </a:rPr>
              <a:t>apresentação</a:t>
            </a:r>
            <a:r>
              <a:rPr lang="en-US" sz="3000" dirty="0">
                <a:latin typeface="Calibri" pitchFamily="34" charset="0"/>
              </a:rPr>
              <a:t>. Rio de Janeiro, 2006.</a:t>
            </a:r>
            <a:endParaRPr lang="pt-BR" sz="3000" dirty="0">
              <a:latin typeface="Calibri" pitchFamily="34" charset="0"/>
            </a:endParaRPr>
          </a:p>
          <a:p>
            <a:pPr algn="just" defTabSz="655638">
              <a:spcBef>
                <a:spcPct val="50000"/>
              </a:spcBef>
            </a:pPr>
            <a:endParaRPr lang="pt-BR" sz="3000" dirty="0">
              <a:latin typeface="Calibri" pitchFamily="34" charset="0"/>
            </a:endParaRPr>
          </a:p>
          <a:p>
            <a:pPr algn="just" defTabSz="655638">
              <a:spcBef>
                <a:spcPct val="50000"/>
              </a:spcBef>
            </a:pPr>
            <a:endParaRPr lang="pt-BR" sz="3000" dirty="0">
              <a:latin typeface="Calibri" pitchFamily="34" charset="0"/>
            </a:endParaRPr>
          </a:p>
        </p:txBody>
      </p:sp>
      <p:sp>
        <p:nvSpPr>
          <p:cNvPr id="13326" name="Text Box 2409"/>
          <p:cNvSpPr txBox="1">
            <a:spLocks noChangeArrowheads="1"/>
          </p:cNvSpPr>
          <p:nvPr/>
        </p:nvSpPr>
        <p:spPr bwMode="auto">
          <a:xfrm>
            <a:off x="393278" y="12049125"/>
            <a:ext cx="10126663" cy="749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102178" tIns="51088" rIns="102178" bIns="51088" anchor="ctr">
            <a:spAutoFit/>
          </a:bodyPr>
          <a:lstStyle/>
          <a:p>
            <a:pPr algn="just" defTabSz="1020763"/>
            <a:r>
              <a:rPr lang="pt-BR" sz="3000" dirty="0">
                <a:latin typeface="Calibri" pitchFamily="34" charset="0"/>
              </a:rPr>
              <a:t>O pôster deve ser elaborado no tamanho </a:t>
            </a:r>
            <a:r>
              <a:rPr lang="pt-BR" sz="3000" dirty="0" smtClean="0">
                <a:latin typeface="Calibri" pitchFamily="34" charset="0"/>
              </a:rPr>
              <a:t>60</a:t>
            </a:r>
            <a:r>
              <a:rPr lang="pt-BR" sz="3000" dirty="0" smtClean="0">
                <a:latin typeface="Calibri" pitchFamily="34" charset="0"/>
              </a:rPr>
              <a:t> </a:t>
            </a:r>
            <a:r>
              <a:rPr lang="pt-BR" sz="3000" dirty="0">
                <a:latin typeface="Calibri" pitchFamily="34" charset="0"/>
              </a:rPr>
              <a:t>cm de </a:t>
            </a:r>
            <a:r>
              <a:rPr lang="pt-BR" sz="3000" dirty="0" smtClean="0">
                <a:latin typeface="Calibri" pitchFamily="34" charset="0"/>
              </a:rPr>
              <a:t>largura </a:t>
            </a:r>
            <a:r>
              <a:rPr lang="pt-BR" sz="3000" dirty="0">
                <a:latin typeface="Calibri" pitchFamily="34" charset="0"/>
              </a:rPr>
              <a:t>x </a:t>
            </a:r>
            <a:r>
              <a:rPr lang="pt-BR" sz="3000" dirty="0" smtClean="0">
                <a:latin typeface="Calibri" pitchFamily="34" charset="0"/>
              </a:rPr>
              <a:t>80 </a:t>
            </a:r>
            <a:r>
              <a:rPr lang="pt-BR" sz="3000" dirty="0">
                <a:latin typeface="Calibri" pitchFamily="34" charset="0"/>
              </a:rPr>
              <a:t>cm de </a:t>
            </a:r>
            <a:r>
              <a:rPr lang="pt-BR" sz="3000" dirty="0" smtClean="0">
                <a:latin typeface="Calibri" pitchFamily="34" charset="0"/>
              </a:rPr>
              <a:t>altura, </a:t>
            </a:r>
            <a:r>
              <a:rPr lang="pt-BR" sz="3000" dirty="0">
                <a:latin typeface="Calibri" pitchFamily="34" charset="0"/>
              </a:rPr>
              <a:t>em duas ou três colunas, devendo conter, obrigatoriamente: a logomarca do evento, o título do artigo, o nome dos autores seguidos de identificação, introdução, material e métodos, resultados e discussão, conclusão, agradecimentos e referências. 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O título deve ser bem destacado, permitindo que o visitante tenha facilidade em identificar o trabalho. Utilize fonte Calibri, tamanho de fonte </a:t>
            </a:r>
            <a:r>
              <a:rPr lang="pt-PT" sz="3000" dirty="0" smtClean="0">
                <a:solidFill>
                  <a:srgbClr val="000000"/>
                </a:solidFill>
                <a:latin typeface="Calibri" pitchFamily="34" charset="0"/>
              </a:rPr>
              <a:t>38 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como mínimo para título, </a:t>
            </a:r>
            <a:r>
              <a:rPr lang="pt-BR" sz="3000" dirty="0" smtClean="0">
                <a:latin typeface="Calibri" pitchFamily="34" charset="0"/>
              </a:rPr>
              <a:t>36 </a:t>
            </a:r>
            <a:r>
              <a:rPr lang="pt-BR" sz="3000" dirty="0">
                <a:latin typeface="Calibri" pitchFamily="34" charset="0"/>
              </a:rPr>
              <a:t>para os cabeçalhos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 e fonte </a:t>
            </a:r>
            <a:r>
              <a:rPr lang="pt-PT" sz="3000" dirty="0" smtClean="0">
                <a:solidFill>
                  <a:srgbClr val="000000"/>
                </a:solidFill>
                <a:latin typeface="Calibri" pitchFamily="34" charset="0"/>
              </a:rPr>
              <a:t>32 </a:t>
            </a:r>
            <a:r>
              <a:rPr lang="pt-PT" sz="3000" dirty="0">
                <a:solidFill>
                  <a:srgbClr val="000000"/>
                </a:solidFill>
                <a:latin typeface="Calibri" pitchFamily="34" charset="0"/>
              </a:rPr>
              <a:t>como mínimo para conteúdo. </a:t>
            </a:r>
            <a:r>
              <a:rPr lang="pt-BR" sz="3000" dirty="0">
                <a:latin typeface="Calibri" pitchFamily="34" charset="0"/>
              </a:rPr>
              <a:t>O pôster deve ser confeccionado em material adequado (lona, PVC, </a:t>
            </a:r>
            <a:r>
              <a:rPr lang="pt-BR" sz="3000" dirty="0" err="1">
                <a:latin typeface="Calibri" pitchFamily="34" charset="0"/>
              </a:rPr>
              <a:t>glosspaper</a:t>
            </a:r>
            <a:r>
              <a:rPr lang="pt-BR" sz="3000" dirty="0">
                <a:latin typeface="Calibri" pitchFamily="34" charset="0"/>
              </a:rPr>
              <a:t> ou similar) com corda para ser afixado. O resumo deve ser elaborado conforme ABNT NBR 6028, seguido das palavras-chaves. </a:t>
            </a:r>
          </a:p>
          <a:p>
            <a:pPr algn="just" defTabSz="1020763"/>
            <a:endParaRPr lang="pt-BR" sz="3000" dirty="0">
              <a:latin typeface="Calibri" pitchFamily="34" charset="0"/>
            </a:endParaRPr>
          </a:p>
          <a:p>
            <a:pPr algn="just" defTabSz="1020763"/>
            <a:endParaRPr lang="pt-BR" sz="3000" dirty="0">
              <a:latin typeface="Calibri" pitchFamily="34" charset="0"/>
            </a:endParaRPr>
          </a:p>
          <a:p>
            <a:pPr algn="just" defTabSz="1020763"/>
            <a:r>
              <a:rPr lang="pt-BR" sz="3000" b="1" i="1" dirty="0">
                <a:latin typeface="Calibri" pitchFamily="34" charset="0"/>
              </a:rPr>
              <a:t>Palavras-chave</a:t>
            </a:r>
            <a:r>
              <a:rPr lang="pt-BR" sz="3000" i="1" dirty="0">
                <a:latin typeface="Calibri" pitchFamily="34" charset="0"/>
              </a:rPr>
              <a:t>: </a:t>
            </a:r>
            <a:r>
              <a:rPr lang="pt-PT" sz="3000" i="1" dirty="0">
                <a:latin typeface="Calibri" pitchFamily="34" charset="0"/>
              </a:rPr>
              <a:t>as mesmas utilizadas no artigo.</a:t>
            </a:r>
            <a:endParaRPr lang="pt-BR" sz="3000" i="1" dirty="0">
              <a:latin typeface="Calibri" pitchFamily="34" charset="0"/>
            </a:endParaRPr>
          </a:p>
        </p:txBody>
      </p:sp>
      <p:sp>
        <p:nvSpPr>
          <p:cNvPr id="13328" name="Retângulo 31"/>
          <p:cNvSpPr>
            <a:spLocks noChangeArrowheads="1"/>
          </p:cNvSpPr>
          <p:nvPr/>
        </p:nvSpPr>
        <p:spPr bwMode="auto">
          <a:xfrm>
            <a:off x="705495" y="10731452"/>
            <a:ext cx="1900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RESUMO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661021" y="21115338"/>
            <a:ext cx="337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600" b="1" dirty="0">
                <a:latin typeface="Calibri" pitchFamily="34" charset="0"/>
                <a:cs typeface="Tahoma" pitchFamily="34" charset="0"/>
              </a:rPr>
              <a:t>1. INTRODUÇÃO </a:t>
            </a: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1492557" y="10744200"/>
            <a:ext cx="502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600" b="1" dirty="0">
                <a:latin typeface="Calibri" pitchFamily="34" charset="0"/>
              </a:rPr>
              <a:t>2. MATERIAL E MÉTODOS</a:t>
            </a:r>
          </a:p>
        </p:txBody>
      </p:sp>
      <p:sp>
        <p:nvSpPr>
          <p:cNvPr id="13334" name="Retângulo 53"/>
          <p:cNvSpPr>
            <a:spLocks noChangeArrowheads="1"/>
          </p:cNvSpPr>
          <p:nvPr/>
        </p:nvSpPr>
        <p:spPr bwMode="auto">
          <a:xfrm>
            <a:off x="22257245" y="10736214"/>
            <a:ext cx="833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0763"/>
            <a:r>
              <a:rPr lang="pt-BR" sz="3600" b="1" dirty="0" smtClean="0">
                <a:latin typeface="Calibri" pitchFamily="34" charset="0"/>
              </a:rPr>
              <a:t>3. </a:t>
            </a:r>
            <a:r>
              <a:rPr lang="pt-BR" sz="3600" b="1" dirty="0">
                <a:latin typeface="Calibri" pitchFamily="34" charset="0"/>
              </a:rPr>
              <a:t>RESULTADOS E DISCUSSÃO</a:t>
            </a:r>
          </a:p>
        </p:txBody>
      </p:sp>
      <p:sp>
        <p:nvSpPr>
          <p:cNvPr id="13336" name="Retângulo 55"/>
          <p:cNvSpPr>
            <a:spLocks noChangeArrowheads="1"/>
          </p:cNvSpPr>
          <p:nvPr/>
        </p:nvSpPr>
        <p:spPr bwMode="auto">
          <a:xfrm>
            <a:off x="22136745" y="18900775"/>
            <a:ext cx="3030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600" b="1">
                <a:latin typeface="Calibri" pitchFamily="34" charset="0"/>
              </a:rPr>
              <a:t>4. CONCLUSÃO</a:t>
            </a:r>
          </a:p>
        </p:txBody>
      </p:sp>
      <p:sp>
        <p:nvSpPr>
          <p:cNvPr id="13338" name="Retângulo 57"/>
          <p:cNvSpPr>
            <a:spLocks noChangeArrowheads="1"/>
          </p:cNvSpPr>
          <p:nvPr/>
        </p:nvSpPr>
        <p:spPr bwMode="auto">
          <a:xfrm>
            <a:off x="22041221" y="28515468"/>
            <a:ext cx="4297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5. AGRADECIMENTOS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135369" y="12025313"/>
            <a:ext cx="10079037" cy="33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dirty="0">
                <a:latin typeface="Calibri" pitchFamily="34" charset="0"/>
              </a:rPr>
              <a:t>As figuras são peças-chave em um pôster e devem ter um grande destaque. São elas que, em um primeiro momento, fisgarão os visitantes. Em um segundo momento, são as  figuras que vão ajudar a dar sustentação aos seus argumentos, de maneira muito mais eficaz do que os textos, quando bem combinadas com os diagramas e esquemas. Nunca deixe de citar as fontes das figuras que pegar emprestadas. </a:t>
            </a:r>
          </a:p>
        </p:txBody>
      </p:sp>
      <p:sp>
        <p:nvSpPr>
          <p:cNvPr id="13342" name="Retângulo 57"/>
          <p:cNvSpPr>
            <a:spLocks noChangeArrowheads="1"/>
          </p:cNvSpPr>
          <p:nvPr/>
        </p:nvSpPr>
        <p:spPr bwMode="auto">
          <a:xfrm>
            <a:off x="22041221" y="31756350"/>
            <a:ext cx="3190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600" b="1" dirty="0">
                <a:latin typeface="Calibri" pitchFamily="34" charset="0"/>
              </a:rPr>
              <a:t>6. REFERÊNCIAS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13343" name="Text Box 3646"/>
          <p:cNvSpPr txBox="1">
            <a:spLocks noChangeArrowheads="1"/>
          </p:cNvSpPr>
          <p:nvPr/>
        </p:nvSpPr>
        <p:spPr bwMode="auto">
          <a:xfrm>
            <a:off x="11248082" y="27444700"/>
            <a:ext cx="99298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  <a:buFontTx/>
              <a:buChar char="•"/>
            </a:pP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As Figuras devem ter alta qualidade</a:t>
            </a:r>
            <a:r>
              <a:rPr lang="pt-BR" sz="3000">
                <a:latin typeface="Calibri" pitchFamily="34" charset="0"/>
              </a:rPr>
              <a:t>, de preferência coloridas e gráficos bem  elaborados. </a:t>
            </a:r>
            <a:r>
              <a:rPr lang="pt-PT" sz="3000">
                <a:solidFill>
                  <a:srgbClr val="000000"/>
                </a:solidFill>
                <a:latin typeface="Calibri" pitchFamily="34" charset="0"/>
              </a:rPr>
              <a:t>Figuras e tabelas deverão cobrir, no máximo, 50% do pôster, informando a fonte dos dados contidos nas mesmas. A fonte deverá ser colocada abaixo das figuras e tabelas.</a:t>
            </a: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1825595" y="29883100"/>
            <a:ext cx="98726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spcBef>
                <a:spcPct val="50000"/>
              </a:spcBef>
            </a:pPr>
            <a:r>
              <a:rPr lang="pt-BR" sz="3000" dirty="0">
                <a:latin typeface="Calibri" pitchFamily="34" charset="0"/>
              </a:rPr>
              <a:t>Agradecemos o apoio financeiro  disponibilizado pelo CNPq para o desenvolvimento da pesquisa.</a:t>
            </a:r>
          </a:p>
        </p:txBody>
      </p:sp>
      <p:pic>
        <p:nvPicPr>
          <p:cNvPr id="1334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15032" y="17030700"/>
            <a:ext cx="5286375" cy="7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7057009" y="40329570"/>
            <a:ext cx="169711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gency FB" panose="020B0503020202020204" pitchFamily="34" charset="0"/>
              </a:rPr>
              <a:t>V SEMANA ACADÊMICA DE MEDICINA VETERINÁRIA</a:t>
            </a:r>
          </a:p>
          <a:p>
            <a:pPr algn="ctr"/>
            <a:r>
              <a:rPr lang="pt-BR" sz="4400" dirty="0" smtClean="0">
                <a:latin typeface="+mn-lt"/>
              </a:rPr>
              <a:t>25 a 28 de Outubro de 2017</a:t>
            </a:r>
          </a:p>
          <a:p>
            <a:pPr algn="ctr"/>
            <a:r>
              <a:rPr lang="pt-BR" sz="4400" dirty="0" smtClean="0">
                <a:latin typeface="+mn-lt"/>
              </a:rPr>
              <a:t>Patos - Paraíba</a:t>
            </a:r>
            <a:endParaRPr lang="pt-BR" sz="8800" dirty="0">
              <a:latin typeface="+mn-lt"/>
            </a:endParaRPr>
          </a:p>
        </p:txBody>
      </p:sp>
      <p:pic>
        <p:nvPicPr>
          <p:cNvPr id="1026" name="Picture 2" descr="C:\Users\Robério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088" y="213026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bério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488" y="214550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bério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88" y="216074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obério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88" y="217598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051" y="21302620"/>
            <a:ext cx="523948" cy="6001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051" y="21302620"/>
            <a:ext cx="523948" cy="6001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07" b="27200"/>
          <a:stretch/>
        </p:blipFill>
        <p:spPr>
          <a:xfrm>
            <a:off x="22887" y="0"/>
            <a:ext cx="32404050" cy="5106612"/>
          </a:xfrm>
          <a:prstGeom prst="rect">
            <a:avLst/>
          </a:prstGeom>
        </p:spPr>
      </p:pic>
      <p:pic>
        <p:nvPicPr>
          <p:cNvPr id="1030" name="Picture 6" descr="C:\Users\Robério\Desktop\Sem títul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88" y="21912263"/>
            <a:ext cx="5238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8801407" y="1837012"/>
            <a:ext cx="2193901" cy="183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9396606" y="1296444"/>
            <a:ext cx="2012466" cy="2264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pt-BR" sz="10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1351</TotalTime>
  <Words>560</Words>
  <Application>Microsoft Office PowerPoint</Application>
  <PresentationFormat>Personalizar</PresentationFormat>
  <Paragraphs>36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Usuário do Windows</cp:lastModifiedBy>
  <cp:revision>180</cp:revision>
  <dcterms:created xsi:type="dcterms:W3CDTF">2011-10-31T15:21:37Z</dcterms:created>
  <dcterms:modified xsi:type="dcterms:W3CDTF">2017-10-16T00:05:44Z</dcterms:modified>
  <cp:contentStatus/>
</cp:coreProperties>
</file>